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c49df6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1fe0d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8441c3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aa92d606?pid=48441c3b4&amp;color=0,0,0&amp;mp=1&amp;vtp=1&amp;bt=1&amp;bbb=1&amp;hb=1"/>
          <p:cNvSpPr/>
          <p:nvPr/>
        </p:nvSpPr>
        <p:spPr>
          <a:xfrm>
            <a:off x="832104" y="1080000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使用论据支持自己的观点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具体陈述理由和看法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：explore、development、technology、benefit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relevant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facilitates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总结观点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：necessary、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deserve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deserves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aa92d606?pid=48441c3b4&amp;color=0,0,0&amp;mp=1&amp;vtp=1&amp;bt=1&amp;bbb=1&amp;hb=1"/>
          <p:cNvSpPr/>
          <p:nvPr/>
        </p:nvSpPr>
        <p:spPr>
          <a:xfrm>
            <a:off x="832104" y="1080000"/>
            <a:ext cx="10533888" cy="50469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三、组织成文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Jim,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widespread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activities.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Therefore,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relevant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facilitates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curiosity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effort.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1800" dirty="0"/>
          </a:p>
          <a:p>
            <a:pPr algn="r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Hua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1684fa5d.fixed?pid=5dc213ff7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写作攻略23</a:t>
            </a:r>
            <a:endParaRPr lang="en-US" altLang="zh-CN" sz="5400" dirty="0"/>
          </a:p>
        </p:txBody>
      </p:sp>
      <p:sp>
        <p:nvSpPr>
          <p:cNvPr id="3" name="C_2_BD#91684fa5d.fixed?pid=5dc213ff7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小作文之论辩风生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：学写观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点类议论文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81305a3a?pid=2c49df6fb&amp;color=0,0,0&amp;vtp=1&amp;bt=1&amp;bbb=1&amp;hb=1"/>
          <p:cNvSpPr/>
          <p:nvPr/>
        </p:nvSpPr>
        <p:spPr>
          <a:xfrm>
            <a:off x="832104" y="1078992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议论文即表达看法的文章，这一文体在高考中经常出现。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然而很多同学在写作时往往直接表达看法，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缺乏论点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、论据和论证过程，或者虽然知道这几个要素，但是写出来的文章逻辑不够严谨，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结构不够紧凑，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读来让人不知所云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。接下来我们会带领同学们从篇章结构的角度来分析如何撰写议论文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，从而使文章看起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来更加规范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、条理更清晰。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85451dd6?pid=181fe0ddc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开头——提出论点</a:t>
            </a:r>
            <a:endParaRPr lang="en-US" altLang="zh-CN" sz="2200" dirty="0"/>
          </a:p>
        </p:txBody>
      </p:sp>
      <p:sp>
        <p:nvSpPr>
          <p:cNvPr id="3" name="P_5_BD#64c3bbb4e?pid=b85451dd6&amp;color=0,0,0&amp;vtp=1&amp;bbb=1&amp;hb=1"/>
          <p:cNvSpPr/>
          <p:nvPr/>
        </p:nvSpPr>
        <p:spPr>
          <a:xfrm>
            <a:off x="832104" y="1422400"/>
            <a:ext cx="10533888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1.Recently,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have/has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discussion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whether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not.最近,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就是否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进行了激烈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的讨论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day-to-day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在我们的日常生活中发挥着越来越重要的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。它给我们带来了很多好处，但也产生了一些严重的问题。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.Nowadays,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exception.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disadvantages.如今，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很常见。凡事都有两面性，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也不例外。它既有优点也有缺点。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.People's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opinions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beneficial,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choice.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former.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preference.人们对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的看法各不相同。有些人认为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是有益的，而其他人认为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是更好的选择。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就我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个人而言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，我更喜欢前者。以下原因可以解释我的偏好。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1cc57a74?pid=181fe0ddc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主体——使用论据来支持或反对论点，如对比双方观点并陈述理由</a:t>
            </a:r>
            <a:endParaRPr lang="en-US" altLang="zh-CN" sz="2200" dirty="0"/>
          </a:p>
        </p:txBody>
      </p:sp>
      <p:sp>
        <p:nvSpPr>
          <p:cNvPr id="3" name="P_5_BD#0b27d721b?pid=11cc57a74&amp;color=0,0,0&amp;vtp=1&amp;bbb=1&amp;hb=1"/>
          <p:cNvSpPr/>
          <p:nvPr/>
        </p:nvSpPr>
        <p:spPr>
          <a:xfrm>
            <a:off x="832104" y="1422400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表示支持: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favour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advantages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play（s）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part/role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vital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benefit（s）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have/has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impact/influence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After-school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clubs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课外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俱乐部通过帮助学生培养爱好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对他们的生活有积极影响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>
              <a:latin typeface="Times New Roman" panose="02020603050405020304" pitchFamily="34" charset="0"/>
            </a:endParaRPr>
          </a:p>
        </p:txBody>
      </p:sp>
      <p:pic>
        <p:nvPicPr>
          <p:cNvPr id="5" name="P_5_BD#0b27d721b?pid=11cc57a74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31450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b27d721b?pid=11cc57a74&amp;color=0,0,0&amp;vtp=1&amp;bt=1&amp;bbb=1&amp;hb=1"/>
          <p:cNvSpPr/>
          <p:nvPr/>
        </p:nvSpPr>
        <p:spPr>
          <a:xfrm>
            <a:off x="832104" y="1080000"/>
            <a:ext cx="10533888" cy="4127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表示反对: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disagree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different/opposite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disadvantages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b="0" i="0">
              <a:solidFill>
                <a:srgbClr val="000000"/>
              </a:solidFill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opposite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emergencies,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meeting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intentions.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另一些人则持相反观点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他们认为青少年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年龄太小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无法应对紧急情况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比如迷路或遇到有不良意图的陌生人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（3）表承接的词汇: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firstly;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secondly;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besides;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furthermore;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worse;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（4）表转折的词汇: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contrary;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whereas</a:t>
            </a:r>
            <a:endParaRPr lang="en-US" altLang="zh-CN" dirty="0">
              <a:latin typeface="宋体" panose="02010600030101010101" pitchFamily="2" charset="-122"/>
            </a:endParaRPr>
          </a:p>
        </p:txBody>
      </p:sp>
      <p:pic>
        <p:nvPicPr>
          <p:cNvPr id="4" name="P_5_BD#0b27d721b?pid=11cc57a74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23911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9858412e?pid=181fe0ddc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结尾——得出结论或提出解决问题的措施或建议</a:t>
            </a:r>
            <a:endParaRPr lang="en-US" altLang="zh-CN" sz="2200" dirty="0"/>
          </a:p>
        </p:txBody>
      </p:sp>
      <p:sp>
        <p:nvSpPr>
          <p:cNvPr id="3" name="P_5_BD#809dc9453?pid=d9858412e&amp;color=0,0,0&amp;vtp=1&amp;bbb=1&amp;hb=1"/>
          <p:cNvSpPr/>
          <p:nvPr/>
        </p:nvSpPr>
        <p:spPr>
          <a:xfrm>
            <a:off x="832104" y="1422400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opinion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我认为/在我看来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我个人认为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综合考虑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,我们应该充分利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总之，全社会都应该密切关注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的影响。只有这样，我们才能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aa92d606?pid=48441c3b4&amp;color=0,0,0&amp;vtp=1&amp;bt=1&amp;bbb=1&amp;hb=1"/>
          <p:cNvSpPr/>
          <p:nvPr/>
        </p:nvSpPr>
        <p:spPr>
          <a:xfrm>
            <a:off x="832104" y="1078992"/>
            <a:ext cx="10533888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假定你是红星中学的学生李华。近来对于探月活动，人们进行了广泛讨论。你的美国朋友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Jim得知你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对探月感兴趣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，发来邮件和你讨论该话题。请你给他回复邮件，内容包括：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.你为何对探月感兴趣；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你对探月活动的看法。</a:t>
            </a:r>
            <a:endParaRPr lang="en-US" altLang="zh-CN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注意：1.写作词数应为80个左右；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2.开头和结尾已给出，不计入总词数。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Jim,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details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exploration.____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Yours,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Hua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4aa92d606?pid=48441c3b4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34440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4aa92d606?pid=48441c3b4&amp;color=0,0,0&amp;mp=1&amp;vtp=1&amp;bbb=1"/>
          <p:cNvSpPr/>
          <p:nvPr/>
        </p:nvSpPr>
        <p:spPr>
          <a:xfrm>
            <a:off x="832104" y="1493004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一、明确写作要求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观点类议论文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以第一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三人称为主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以一般现在时为主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、提炼要点，确定段落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提出论点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表达自己对于探月感兴趣的原因和对其的支持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：interested、moon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exploration、meaning、support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support/am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favour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sz="1800" dirty="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3737</Words>
  <Application>WPS 演示</Application>
  <PresentationFormat>宽屏</PresentationFormat>
  <Paragraphs>95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2025-10-24T09:30:00Z</dcterms:created>
  <dcterms:modified xsi:type="dcterms:W3CDTF">2025-10-28T01:52:08Z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CFC53405DDC2463F90EEB3FA17C8227F_12</vt:lpwstr>
  </property>
  <property fmtid="{D5CDD505-2E9C-101B-9397-08002B2CF9AE}" pid="3" name="KSOProductBuildVer">
    <vt:lpwstr>2052-12.1.0.22529</vt:lpwstr>
  </property>
</Properties>
</file>